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1789" y="1113019"/>
            <a:ext cx="5965111" cy="8060961"/>
          </a:xfrm>
          <a:custGeom>
            <a:avLst/>
            <a:gdLst/>
            <a:ahLst/>
            <a:cxnLst/>
            <a:rect r="r" b="b" t="t" l="l"/>
            <a:pathLst>
              <a:path h="8060961" w="5965111">
                <a:moveTo>
                  <a:pt x="0" y="0"/>
                </a:moveTo>
                <a:lnTo>
                  <a:pt x="5965111" y="0"/>
                </a:lnTo>
                <a:lnTo>
                  <a:pt x="5965111" y="8060962"/>
                </a:lnTo>
                <a:lnTo>
                  <a:pt x="0" y="8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8898" y="1900626"/>
            <a:ext cx="8613455" cy="6485748"/>
            <a:chOff x="0" y="0"/>
            <a:chExt cx="11484607" cy="86476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81075"/>
              <a:ext cx="11484607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Glacial Indifference"/>
                </a:rPr>
                <a:t>Dividend </a:t>
              </a:r>
              <a:r>
                <a:rPr lang="en-US" sz="9000">
                  <a:solidFill>
                    <a:srgbClr val="2A2A2A"/>
                  </a:solidFill>
                  <a:latin typeface="Glacial Indifference"/>
                </a:rPr>
                <a:t>Income</a:t>
              </a:r>
              <a:r>
                <a:rPr lang="en-US" sz="9000">
                  <a:solidFill>
                    <a:srgbClr val="FFFFFF"/>
                  </a:solidFill>
                  <a:latin typeface="Glacial Indifference"/>
                </a:rPr>
                <a:t> Tracker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484607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Glacial Indifference Bold"/>
                </a:rPr>
                <a:t>Group 14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763706"/>
              <a:ext cx="11484607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spc="49">
                  <a:solidFill>
                    <a:srgbClr val="2A2A2A"/>
                  </a:solidFill>
                  <a:latin typeface="Glacial Indifference Bold"/>
                </a:rPr>
                <a:t>Team members:</a:t>
              </a:r>
            </a:p>
            <a:p>
              <a:pPr algn="l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Glacial Indifference"/>
                </a:rPr>
                <a:t>Aman Patel (20012609)</a:t>
              </a:r>
            </a:p>
            <a:p>
              <a:pPr algn="l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Glacial Indifference"/>
                </a:rPr>
                <a:t>Divyang Sarangi (20009524)</a:t>
              </a:r>
            </a:p>
            <a:p>
              <a:pPr algn="l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Glacial Indifference"/>
                </a:rPr>
                <a:t>Shloka Singh (20015697) </a:t>
              </a:r>
            </a:p>
            <a:p>
              <a:pPr algn="l">
                <a:lnSpc>
                  <a:spcPts val="3500"/>
                </a:lnSpc>
              </a:pPr>
              <a:r>
                <a:rPr lang="en-US" sz="2500" spc="50">
                  <a:solidFill>
                    <a:srgbClr val="FFFFFF"/>
                  </a:solidFill>
                  <a:latin typeface="Glacial Indifference"/>
                </a:rPr>
                <a:t>Vatsal Patel (20010794)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5139842"/>
              <a:ext cx="1668163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1038283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739251" cy="10287000"/>
          </a:xfrm>
          <a:custGeom>
            <a:avLst/>
            <a:gdLst/>
            <a:ahLst/>
            <a:cxnLst/>
            <a:rect r="r" b="b" t="t" l="l"/>
            <a:pathLst>
              <a:path h="10287000" w="9739251">
                <a:moveTo>
                  <a:pt x="0" y="0"/>
                </a:moveTo>
                <a:lnTo>
                  <a:pt x="9739251" y="0"/>
                </a:lnTo>
                <a:lnTo>
                  <a:pt x="97392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9251" y="3581907"/>
            <a:ext cx="10938169" cy="4080072"/>
          </a:xfrm>
          <a:custGeom>
            <a:avLst/>
            <a:gdLst/>
            <a:ahLst/>
            <a:cxnLst/>
            <a:rect r="r" b="b" t="t" l="l"/>
            <a:pathLst>
              <a:path h="4080072" w="10938169">
                <a:moveTo>
                  <a:pt x="0" y="0"/>
                </a:moveTo>
                <a:lnTo>
                  <a:pt x="10938169" y="0"/>
                </a:lnTo>
                <a:lnTo>
                  <a:pt x="10938169" y="4080072"/>
                </a:lnTo>
                <a:lnTo>
                  <a:pt x="0" y="408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1" t="0" r="-68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905408" y="2769715"/>
            <a:ext cx="7611903" cy="469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Diverse Data Visualizations: 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Provides graphs for future dividend projections, payout ratios, and total dividends, enhancing visual analysis.</a:t>
            </a:r>
          </a:p>
          <a:p>
            <a:pPr algn="l">
              <a:lnSpc>
                <a:spcPts val="3447"/>
              </a:lnSpc>
            </a:pPr>
          </a:p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Comparative Insights: 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Facilitates easy comparison of stocks through visual representations of average yields and growth rates.</a:t>
            </a:r>
          </a:p>
          <a:p>
            <a:pPr algn="l">
              <a:lnSpc>
                <a:spcPts val="3447"/>
              </a:lnSpc>
            </a:pPr>
          </a:p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Informed Decision-Making: 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Empowers users to make well-informed investment choices based on clear, graphical data trends.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8275" y="3350740"/>
            <a:ext cx="6666927" cy="4014145"/>
            <a:chOff x="0" y="0"/>
            <a:chExt cx="8889236" cy="53521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707446"/>
              <a:ext cx="8889236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Glacial Indifference Bold"/>
                </a:rPr>
                <a:t>Visualization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95510"/>
              <a:ext cx="831850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85964" y="0"/>
              <a:ext cx="1963983" cy="2015281"/>
            </a:xfrm>
            <a:custGeom>
              <a:avLst/>
              <a:gdLst/>
              <a:ahLst/>
              <a:cxnLst/>
              <a:rect r="r" b="b" t="t" l="l"/>
              <a:pathLst>
                <a:path h="2015281" w="1963983">
                  <a:moveTo>
                    <a:pt x="0" y="0"/>
                  </a:moveTo>
                  <a:lnTo>
                    <a:pt x="1963983" y="0"/>
                  </a:lnTo>
                  <a:lnTo>
                    <a:pt x="1963983" y="2015281"/>
                  </a:lnTo>
                  <a:lnTo>
                    <a:pt x="0" y="2015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075575" y="0"/>
            <a:ext cx="8469972" cy="10287000"/>
          </a:xfrm>
          <a:prstGeom prst="rect">
            <a:avLst/>
          </a:prstGeom>
          <a:solidFill>
            <a:srgbClr val="A1EFB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599605" cy="6931833"/>
          </a:xfrm>
          <a:custGeom>
            <a:avLst/>
            <a:gdLst/>
            <a:ahLst/>
            <a:cxnLst/>
            <a:rect r="r" b="b" t="t" l="l"/>
            <a:pathLst>
              <a:path h="6931833" w="9599605">
                <a:moveTo>
                  <a:pt x="0" y="0"/>
                </a:moveTo>
                <a:lnTo>
                  <a:pt x="9599605" y="0"/>
                </a:lnTo>
                <a:lnTo>
                  <a:pt x="9599605" y="6931833"/>
                </a:lnTo>
                <a:lnTo>
                  <a:pt x="0" y="693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" t="0" r="-37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99605" y="4761006"/>
            <a:ext cx="8688395" cy="5525994"/>
          </a:xfrm>
          <a:custGeom>
            <a:avLst/>
            <a:gdLst/>
            <a:ahLst/>
            <a:cxnLst/>
            <a:rect r="r" b="b" t="t" l="l"/>
            <a:pathLst>
              <a:path h="5525994" w="8688395">
                <a:moveTo>
                  <a:pt x="0" y="0"/>
                </a:moveTo>
                <a:lnTo>
                  <a:pt x="8688395" y="0"/>
                </a:lnTo>
                <a:lnTo>
                  <a:pt x="8688395" y="5525994"/>
                </a:lnTo>
                <a:lnTo>
                  <a:pt x="0" y="552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724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075575" y="0"/>
            <a:ext cx="8469972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699792" cy="6510592"/>
          </a:xfrm>
          <a:custGeom>
            <a:avLst/>
            <a:gdLst/>
            <a:ahLst/>
            <a:cxnLst/>
            <a:rect r="r" b="b" t="t" l="l"/>
            <a:pathLst>
              <a:path h="6510592" w="8699792">
                <a:moveTo>
                  <a:pt x="0" y="0"/>
                </a:moveTo>
                <a:lnTo>
                  <a:pt x="8699792" y="0"/>
                </a:lnTo>
                <a:lnTo>
                  <a:pt x="8699792" y="6510592"/>
                </a:lnTo>
                <a:lnTo>
                  <a:pt x="0" y="651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1" t="0" r="-45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79689" y="0"/>
            <a:ext cx="8356703" cy="5430749"/>
          </a:xfrm>
          <a:custGeom>
            <a:avLst/>
            <a:gdLst/>
            <a:ahLst/>
            <a:cxnLst/>
            <a:rect r="r" b="b" t="t" l="l"/>
            <a:pathLst>
              <a:path h="5430749" w="8356703">
                <a:moveTo>
                  <a:pt x="0" y="0"/>
                </a:moveTo>
                <a:lnTo>
                  <a:pt x="8356703" y="0"/>
                </a:lnTo>
                <a:lnTo>
                  <a:pt x="8356703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9" t="0" r="-6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57464" y="5307193"/>
            <a:ext cx="7676342" cy="4979807"/>
          </a:xfrm>
          <a:custGeom>
            <a:avLst/>
            <a:gdLst/>
            <a:ahLst/>
            <a:cxnLst/>
            <a:rect r="r" b="b" t="t" l="l"/>
            <a:pathLst>
              <a:path h="4979807" w="7676342">
                <a:moveTo>
                  <a:pt x="0" y="0"/>
                </a:moveTo>
                <a:lnTo>
                  <a:pt x="7676341" y="0"/>
                </a:lnTo>
                <a:lnTo>
                  <a:pt x="7676341" y="4979807"/>
                </a:lnTo>
                <a:lnTo>
                  <a:pt x="0" y="4979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9" t="0" r="-549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7397" y="1275736"/>
            <a:ext cx="7611903" cy="7735527"/>
            <a:chOff x="0" y="0"/>
            <a:chExt cx="10149204" cy="103140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937982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A2A2A"/>
                  </a:solidFill>
                  <a:latin typeface="Glacial Indifference"/>
                </a:rPr>
                <a:t>Conclusion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2245372"/>
              <a:ext cx="1948793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920318"/>
              <a:ext cx="10149204" cy="7393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7"/>
                </a:lnSpc>
              </a:pPr>
              <a:r>
                <a:rPr lang="en-US" sz="2462">
                  <a:solidFill>
                    <a:srgbClr val="000000"/>
                  </a:solidFill>
                  <a:latin typeface="Glacial Indifference"/>
                </a:rPr>
                <a:t>In conclusion, the Dividend Income Tracker offers investors a robust suite of tools for detailed analysis and visualization of dividend data. </a:t>
              </a:r>
            </a:p>
            <a:p>
              <a:pPr algn="l">
                <a:lnSpc>
                  <a:spcPts val="3447"/>
                </a:lnSpc>
              </a:pPr>
            </a:p>
            <a:p>
              <a:pPr algn="l">
                <a:lnSpc>
                  <a:spcPts val="3447"/>
                </a:lnSpc>
              </a:pPr>
              <a:r>
                <a:rPr lang="en-US" sz="2462">
                  <a:solidFill>
                    <a:srgbClr val="000000"/>
                  </a:solidFill>
                  <a:latin typeface="Glacial Indifference"/>
                </a:rPr>
                <a:t>Featuring modules for data retrieval, income projection, tax analysis, and visual representation, it provides comprehensive insights into dividend sustainability, future earnings, and tax impacts. </a:t>
              </a:r>
            </a:p>
            <a:p>
              <a:pPr algn="l">
                <a:lnSpc>
                  <a:spcPts val="3447"/>
                </a:lnSpc>
              </a:pPr>
            </a:p>
            <a:p>
              <a:pPr algn="l">
                <a:lnSpc>
                  <a:spcPts val="3447"/>
                </a:lnSpc>
              </a:pPr>
              <a:r>
                <a:rPr lang="en-US" sz="2462">
                  <a:solidFill>
                    <a:srgbClr val="000000"/>
                  </a:solidFill>
                  <a:latin typeface="Glacial Indifference"/>
                </a:rPr>
                <a:t>This package empowers investors to enhance their strategies in dividend-centric portfolios by delivering clear, actionable analyses and visual data across various stocks and periods.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4" t="0" r="-23326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8191" y="4252785"/>
            <a:ext cx="7235427" cy="2047875"/>
            <a:chOff x="0" y="0"/>
            <a:chExt cx="9647236" cy="27305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647236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Glacial Indifference"/>
                </a:rPr>
                <a:t>Thank You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2705100"/>
              <a:ext cx="1835513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421491" y="2255213"/>
            <a:ext cx="6534697" cy="6368359"/>
          </a:xfrm>
          <a:custGeom>
            <a:avLst/>
            <a:gdLst/>
            <a:ahLst/>
            <a:cxnLst/>
            <a:rect r="r" b="b" t="t" l="l"/>
            <a:pathLst>
              <a:path h="6368359" w="6534697">
                <a:moveTo>
                  <a:pt x="0" y="0"/>
                </a:moveTo>
                <a:lnTo>
                  <a:pt x="6534697" y="0"/>
                </a:lnTo>
                <a:lnTo>
                  <a:pt x="6534697" y="6368359"/>
                </a:lnTo>
                <a:lnTo>
                  <a:pt x="0" y="636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13450" y="1644074"/>
            <a:ext cx="5325085" cy="6998853"/>
            <a:chOff x="0" y="0"/>
            <a:chExt cx="7100114" cy="9331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161799"/>
              <a:ext cx="6929012" cy="4170005"/>
            </a:xfrm>
            <a:custGeom>
              <a:avLst/>
              <a:gdLst/>
              <a:ahLst/>
              <a:cxnLst/>
              <a:rect r="r" b="b" t="t" l="l"/>
              <a:pathLst>
                <a:path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35115" y="0"/>
              <a:ext cx="4664998" cy="6212468"/>
            </a:xfrm>
            <a:custGeom>
              <a:avLst/>
              <a:gdLst/>
              <a:ahLst/>
              <a:cxnLst/>
              <a:rect r="r" b="b" t="t" l="l"/>
              <a:pathLst>
                <a:path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4475" y="1575074"/>
            <a:ext cx="9238327" cy="7136851"/>
            <a:chOff x="0" y="0"/>
            <a:chExt cx="12317770" cy="95158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317770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2A2A2A"/>
                  </a:solidFill>
                  <a:latin typeface="Glacial Indifference"/>
                </a:rPr>
                <a:t>Introduction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26643"/>
              <a:ext cx="12317770" cy="6389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A2A"/>
                  </a:solidFill>
                  <a:latin typeface="Glacial Indifference"/>
                </a:rPr>
                <a:t>Introducing our Dividend Income Tracker, a specialized tool designed for investors focusing on dividend income. 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A2A"/>
                  </a:solidFill>
                  <a:latin typeface="Glacial Indifference"/>
                </a:rPr>
                <a:t>This package enables you to effortlessly track, project, and analyze your dividend payments. 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A2A"/>
                  </a:solidFill>
                  <a:latin typeface="Glacial Indifference"/>
                </a:rPr>
                <a:t>With features like historical data retrieval, future income projections, and tax impact analysis, our tracker offers comprehensive insights into your investments, helping optimize your dividend strategy effectively.</a:t>
              </a:r>
            </a:p>
            <a:p>
              <a:pPr algn="l">
                <a:lnSpc>
                  <a:spcPts val="3499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2399568"/>
              <a:ext cx="1786598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085871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75383" y="1364410"/>
            <a:ext cx="6047412" cy="7558179"/>
            <a:chOff x="0" y="0"/>
            <a:chExt cx="8063216" cy="100775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063216" cy="762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Glacial Indifference"/>
                </a:rPr>
                <a:t>Industry Applications</a:t>
              </a:r>
            </a:p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Glacial Indifference"/>
                </a:rPr>
                <a:t>of </a:t>
              </a:r>
              <a:r>
                <a:rPr lang="en-US" sz="7500">
                  <a:solidFill>
                    <a:srgbClr val="A1EFB2"/>
                  </a:solidFill>
                  <a:latin typeface="Glacial Indifference"/>
                </a:rPr>
                <a:t>Dividend Income </a:t>
              </a:r>
              <a:r>
                <a:rPr lang="en-US" sz="7500">
                  <a:solidFill>
                    <a:srgbClr val="FFFFFF"/>
                  </a:solidFill>
                  <a:latin typeface="Glacial Indifference"/>
                </a:rPr>
                <a:t> Tracker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239247"/>
              <a:ext cx="8063216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A1EFB2"/>
                  </a:solidFill>
                  <a:latin typeface="Glacial Indifference Bold"/>
                </a:rPr>
                <a:t>A closer look into enhancing Dividend Management Across Diverse Sectors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375447" y="7324855"/>
            <a:ext cx="5677577" cy="19050"/>
          </a:xfrm>
          <a:prstGeom prst="line">
            <a:avLst/>
          </a:prstGeom>
          <a:ln cap="flat" w="38100">
            <a:solidFill>
              <a:srgbClr val="ABDE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21699" y="1189033"/>
            <a:ext cx="589978" cy="663574"/>
          </a:xfrm>
          <a:custGeom>
            <a:avLst/>
            <a:gdLst/>
            <a:ahLst/>
            <a:cxnLst/>
            <a:rect r="r" b="b" t="t" l="l"/>
            <a:pathLst>
              <a:path h="663574" w="589978">
                <a:moveTo>
                  <a:pt x="0" y="0"/>
                </a:moveTo>
                <a:lnTo>
                  <a:pt x="589978" y="0"/>
                </a:lnTo>
                <a:lnTo>
                  <a:pt x="589978" y="663574"/>
                </a:lnTo>
                <a:lnTo>
                  <a:pt x="0" y="6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75493" y="3592924"/>
            <a:ext cx="682389" cy="466506"/>
          </a:xfrm>
          <a:custGeom>
            <a:avLst/>
            <a:gdLst/>
            <a:ahLst/>
            <a:cxnLst/>
            <a:rect r="r" b="b" t="t" l="l"/>
            <a:pathLst>
              <a:path h="466506" w="682389">
                <a:moveTo>
                  <a:pt x="0" y="0"/>
                </a:moveTo>
                <a:lnTo>
                  <a:pt x="682389" y="0"/>
                </a:lnTo>
                <a:lnTo>
                  <a:pt x="682389" y="466505"/>
                </a:lnTo>
                <a:lnTo>
                  <a:pt x="0" y="466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21577" y="7717515"/>
            <a:ext cx="590222" cy="590222"/>
          </a:xfrm>
          <a:custGeom>
            <a:avLst/>
            <a:gdLst/>
            <a:ahLst/>
            <a:cxnLst/>
            <a:rect r="r" b="b" t="t" l="l"/>
            <a:pathLst>
              <a:path h="590222" w="590222">
                <a:moveTo>
                  <a:pt x="0" y="0"/>
                </a:moveTo>
                <a:lnTo>
                  <a:pt x="590222" y="0"/>
                </a:lnTo>
                <a:lnTo>
                  <a:pt x="590222" y="590222"/>
                </a:lnTo>
                <a:lnTo>
                  <a:pt x="0" y="590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9929" y="5801704"/>
            <a:ext cx="553517" cy="695165"/>
          </a:xfrm>
          <a:custGeom>
            <a:avLst/>
            <a:gdLst/>
            <a:ahLst/>
            <a:cxnLst/>
            <a:rect r="r" b="b" t="t" l="l"/>
            <a:pathLst>
              <a:path h="695165" w="553517">
                <a:moveTo>
                  <a:pt x="0" y="0"/>
                </a:moveTo>
                <a:lnTo>
                  <a:pt x="553517" y="0"/>
                </a:lnTo>
                <a:lnTo>
                  <a:pt x="553517" y="695165"/>
                </a:lnTo>
                <a:lnTo>
                  <a:pt x="0" y="695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64206" y="1179508"/>
            <a:ext cx="541789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A2A2A"/>
                </a:solidFill>
                <a:latin typeface="Glacial Indifference Bold"/>
              </a:rPr>
              <a:t>Financial Services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64206" y="1798649"/>
            <a:ext cx="541789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A2A2A"/>
                </a:solidFill>
                <a:latin typeface="Glacial Indifference"/>
              </a:rPr>
              <a:t>Enhances portfolio management and client reporting.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18359" y="3485844"/>
            <a:ext cx="541789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A2A2A"/>
                </a:solidFill>
                <a:latin typeface="Glacial Indifference Bold"/>
              </a:rPr>
              <a:t>Educational Institutions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18359" y="4104984"/>
            <a:ext cx="541789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A2A2A"/>
                </a:solidFill>
                <a:latin typeface="Glacial Indifference"/>
              </a:rPr>
              <a:t>Teaches investment strategies through practical tools.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64206" y="5792179"/>
            <a:ext cx="541789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A2A2A"/>
                </a:solidFill>
                <a:latin typeface="Glacial Indifference Bold"/>
              </a:rPr>
              <a:t>Retirement Planning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64206" y="6411320"/>
            <a:ext cx="54178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A2A2A"/>
                </a:solidFill>
                <a:latin typeface="Glacial Indifference"/>
              </a:rPr>
              <a:t>Forecasts stable income for retirees.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4206" y="7707990"/>
            <a:ext cx="541789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A2A2A"/>
                </a:solidFill>
                <a:latin typeface="Glacial Indifference Bold"/>
              </a:rPr>
              <a:t>Personal Finance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4206" y="8327131"/>
            <a:ext cx="541789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A2A2A"/>
                </a:solidFill>
                <a:latin typeface="Glacial Indifference"/>
              </a:rPr>
              <a:t>Manages and projects personal investment income.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7742" y="5725597"/>
            <a:ext cx="4079637" cy="2714855"/>
            <a:chOff x="0" y="0"/>
            <a:chExt cx="5439517" cy="36198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306" y="1660536"/>
              <a:ext cx="543821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Glacial Indifference Bold"/>
                </a:rPr>
                <a:t>Income &amp; Tax 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05288"/>
              <a:ext cx="5438211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A2A"/>
                  </a:solidFill>
                  <a:latin typeface="Glacial Indifference"/>
                </a:rPr>
                <a:t>Projects dividend income and assesses tax impacts efficiently.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7704" cy="983094"/>
            </a:xfrm>
            <a:custGeom>
              <a:avLst/>
              <a:gdLst/>
              <a:ahLst/>
              <a:cxnLst/>
              <a:rect r="r" b="b" t="t" l="l"/>
              <a:pathLst>
                <a:path h="983094" w="787704">
                  <a:moveTo>
                    <a:pt x="0" y="0"/>
                  </a:moveTo>
                  <a:lnTo>
                    <a:pt x="787704" y="0"/>
                  </a:lnTo>
                  <a:lnTo>
                    <a:pt x="787704" y="983094"/>
                  </a:lnTo>
                  <a:lnTo>
                    <a:pt x="0" y="983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02038" y="5725597"/>
            <a:ext cx="4287738" cy="2714855"/>
            <a:chOff x="0" y="0"/>
            <a:chExt cx="5716985" cy="36198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611" y="1660536"/>
              <a:ext cx="571437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Glacial Indifference Bold"/>
                </a:rPr>
                <a:t>Dividend Data Retrieval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05288"/>
              <a:ext cx="5438211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A2A"/>
                  </a:solidFill>
                  <a:latin typeface="Glacial Indifference"/>
                </a:rPr>
                <a:t>Fetches historical dividend data using yfinance.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2611" y="0"/>
              <a:ext cx="888055" cy="909659"/>
            </a:xfrm>
            <a:custGeom>
              <a:avLst/>
              <a:gdLst/>
              <a:ahLst/>
              <a:cxnLst/>
              <a:rect r="r" b="b" t="t" l="l"/>
              <a:pathLst>
                <a:path h="909659" w="888055">
                  <a:moveTo>
                    <a:pt x="0" y="0"/>
                  </a:moveTo>
                  <a:lnTo>
                    <a:pt x="888055" y="0"/>
                  </a:lnTo>
                  <a:lnTo>
                    <a:pt x="888055" y="909659"/>
                  </a:lnTo>
                  <a:lnTo>
                    <a:pt x="0" y="909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505346" y="5725597"/>
            <a:ext cx="4078658" cy="2714855"/>
            <a:chOff x="0" y="0"/>
            <a:chExt cx="5438211" cy="361980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660536"/>
              <a:ext cx="543821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Glacial Indifference Bold"/>
                </a:rPr>
                <a:t>Visualization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05288"/>
              <a:ext cx="5438211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A2A2A"/>
                  </a:solidFill>
                  <a:latin typeface="Glacial Indifference"/>
                </a:rPr>
                <a:t>Creates charts to visually represent dividend data.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1308" cy="911308"/>
            </a:xfrm>
            <a:custGeom>
              <a:avLst/>
              <a:gdLst/>
              <a:ahLst/>
              <a:cxnLst/>
              <a:rect r="r" b="b" t="t" l="l"/>
              <a:pathLst>
                <a:path h="911308" w="911308">
                  <a:moveTo>
                    <a:pt x="0" y="0"/>
                  </a:moveTo>
                  <a:lnTo>
                    <a:pt x="911308" y="0"/>
                  </a:lnTo>
                  <a:lnTo>
                    <a:pt x="911308" y="911308"/>
                  </a:lnTo>
                  <a:lnTo>
                    <a:pt x="0" y="91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4422017"/>
            <a:chOff x="0" y="0"/>
            <a:chExt cx="4816593" cy="11646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164647"/>
            </a:xfrm>
            <a:custGeom>
              <a:avLst/>
              <a:gdLst/>
              <a:ahLst/>
              <a:cxnLst/>
              <a:rect r="r" b="b" t="t" l="l"/>
              <a:pathLst>
                <a:path h="11646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4647"/>
                  </a:lnTo>
                  <a:lnTo>
                    <a:pt x="0" y="1164647"/>
                  </a:lnTo>
                  <a:close/>
                </a:path>
              </a:pathLst>
            </a:custGeom>
            <a:solidFill>
              <a:srgbClr val="399D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816593" cy="1193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03996" y="1846548"/>
            <a:ext cx="14880008" cy="2290854"/>
            <a:chOff x="0" y="0"/>
            <a:chExt cx="19840011" cy="305447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9840011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Glacial Indifference"/>
                </a:rPr>
                <a:t>Module Outline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394072"/>
              <a:ext cx="19840011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Glacial Indifference Bold"/>
                </a:rPr>
                <a:t>Key Modules for Effective Tracking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38754" y="2716687"/>
            <a:ext cx="6666927" cy="5181598"/>
            <a:chOff x="0" y="0"/>
            <a:chExt cx="8889236" cy="69087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41650"/>
              <a:ext cx="8889236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Glacial Indifference Bold"/>
                </a:rPr>
                <a:t>Dividend Data Retrieval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352114"/>
              <a:ext cx="831850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85964" y="0"/>
              <a:ext cx="1208877" cy="2137885"/>
            </a:xfrm>
            <a:custGeom>
              <a:avLst/>
              <a:gdLst/>
              <a:ahLst/>
              <a:cxnLst/>
              <a:rect r="r" b="b" t="t" l="l"/>
              <a:pathLst>
                <a:path h="2137885" w="1208877">
                  <a:moveTo>
                    <a:pt x="0" y="0"/>
                  </a:moveTo>
                  <a:lnTo>
                    <a:pt x="1208877" y="0"/>
                  </a:lnTo>
                  <a:lnTo>
                    <a:pt x="1208877" y="2137885"/>
                  </a:lnTo>
                  <a:lnTo>
                    <a:pt x="0" y="2137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909691" y="2769715"/>
            <a:ext cx="7611903" cy="51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Data Collection: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 Utilizes ‘</a:t>
            </a:r>
            <a:r>
              <a:rPr lang="en-US" sz="2462">
                <a:solidFill>
                  <a:srgbClr val="000000"/>
                </a:solidFill>
                <a:latin typeface="Glacial Indifference Bold"/>
              </a:rPr>
              <a:t>yfinance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’ to retrieve historical dividend data for selected stocks, ensuring comprehensive access to past dividend payouts.</a:t>
            </a:r>
          </a:p>
          <a:p>
            <a:pPr algn="l">
              <a:lnSpc>
                <a:spcPts val="3447"/>
              </a:lnSpc>
            </a:pPr>
          </a:p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Data Aggregation: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 Aggregates dividend information over specified timeframes, allowing for detailed analysis of historical trends and performance.</a:t>
            </a:r>
          </a:p>
          <a:p>
            <a:pPr algn="l">
              <a:lnSpc>
                <a:spcPts val="3447"/>
              </a:lnSpc>
            </a:pPr>
          </a:p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Foundation for Analysis: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 Acts as the essential base for further dividend-related financial projections and in-depth analysis within the application.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298459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801905" cy="10287000"/>
          </a:xfrm>
          <a:custGeom>
            <a:avLst/>
            <a:gdLst/>
            <a:ahLst/>
            <a:cxnLst/>
            <a:rect r="r" b="b" t="t" l="l"/>
            <a:pathLst>
              <a:path h="10287000" w="8801905">
                <a:moveTo>
                  <a:pt x="0" y="0"/>
                </a:moveTo>
                <a:lnTo>
                  <a:pt x="8801905" y="0"/>
                </a:lnTo>
                <a:lnTo>
                  <a:pt x="88019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8459" y="463905"/>
            <a:ext cx="9486095" cy="9359191"/>
          </a:xfrm>
          <a:custGeom>
            <a:avLst/>
            <a:gdLst/>
            <a:ahLst/>
            <a:cxnLst/>
            <a:rect r="r" b="b" t="t" l="l"/>
            <a:pathLst>
              <a:path h="9359191" w="9486095">
                <a:moveTo>
                  <a:pt x="0" y="0"/>
                </a:moveTo>
                <a:lnTo>
                  <a:pt x="9486096" y="0"/>
                </a:lnTo>
                <a:lnTo>
                  <a:pt x="9486096" y="9359190"/>
                </a:lnTo>
                <a:lnTo>
                  <a:pt x="0" y="9359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909691" y="2769715"/>
            <a:ext cx="7611903" cy="51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Future Income Projection: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 Leverages historical dividend data to forecast future dividend income, enhancing financial planning accuracy.</a:t>
            </a:r>
          </a:p>
          <a:p>
            <a:pPr algn="l">
              <a:lnSpc>
                <a:spcPts val="3447"/>
              </a:lnSpc>
            </a:pPr>
          </a:p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Tax Impact Calculation: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 Analyzes the tax implications of dividends across multiple jurisdictions, ensuring comprehensive understanding of tax liabilities.</a:t>
            </a:r>
          </a:p>
          <a:p>
            <a:pPr algn="l">
              <a:lnSpc>
                <a:spcPts val="3447"/>
              </a:lnSpc>
            </a:pPr>
          </a:p>
          <a:p>
            <a:pPr algn="l" marL="531718" indent="-265859" lvl="1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000000"/>
                </a:solidFill>
                <a:latin typeface="Glacial Indifference Bold"/>
              </a:rPr>
              <a:t>Strategic Financial Planning: </a:t>
            </a:r>
            <a:r>
              <a:rPr lang="en-US" sz="2462">
                <a:solidFill>
                  <a:srgbClr val="000000"/>
                </a:solidFill>
                <a:latin typeface="Glacial Indifference"/>
              </a:rPr>
              <a:t>Offers detailed insights into net investment benefits, aiding investors in optimizing their financial strategies.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8754" y="2716687"/>
            <a:ext cx="6666927" cy="5181598"/>
            <a:chOff x="0" y="0"/>
            <a:chExt cx="8889236" cy="690879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352114"/>
              <a:ext cx="831850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41650"/>
              <a:ext cx="8889236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Glacial Indifference Bold"/>
                </a:rPr>
                <a:t>Income &amp; Tax Analysis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85964" y="0"/>
              <a:ext cx="2313996" cy="2015281"/>
            </a:xfrm>
            <a:custGeom>
              <a:avLst/>
              <a:gdLst/>
              <a:ahLst/>
              <a:cxnLst/>
              <a:rect r="r" b="b" t="t" l="l"/>
              <a:pathLst>
                <a:path h="2015281" w="2313996">
                  <a:moveTo>
                    <a:pt x="0" y="0"/>
                  </a:moveTo>
                  <a:lnTo>
                    <a:pt x="2313997" y="0"/>
                  </a:lnTo>
                  <a:lnTo>
                    <a:pt x="2313997" y="2015281"/>
                  </a:lnTo>
                  <a:lnTo>
                    <a:pt x="0" y="2015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05432" y="0"/>
            <a:ext cx="9298459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717995" cy="5435488"/>
          </a:xfrm>
          <a:custGeom>
            <a:avLst/>
            <a:gdLst/>
            <a:ahLst/>
            <a:cxnLst/>
            <a:rect r="r" b="b" t="t" l="l"/>
            <a:pathLst>
              <a:path h="5435488" w="8717995">
                <a:moveTo>
                  <a:pt x="0" y="0"/>
                </a:moveTo>
                <a:lnTo>
                  <a:pt x="8717995" y="0"/>
                </a:lnTo>
                <a:lnTo>
                  <a:pt x="8717995" y="5435488"/>
                </a:lnTo>
                <a:lnTo>
                  <a:pt x="0" y="5435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9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687683"/>
            <a:ext cx="9144000" cy="6570617"/>
          </a:xfrm>
          <a:custGeom>
            <a:avLst/>
            <a:gdLst/>
            <a:ahLst/>
            <a:cxnLst/>
            <a:rect r="r" b="b" t="t" l="l"/>
            <a:pathLst>
              <a:path h="6570617" w="9144000">
                <a:moveTo>
                  <a:pt x="0" y="0"/>
                </a:moveTo>
                <a:lnTo>
                  <a:pt x="9144000" y="0"/>
                </a:lnTo>
                <a:lnTo>
                  <a:pt x="9144000" y="6570617"/>
                </a:lnTo>
                <a:lnTo>
                  <a:pt x="0" y="6570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498030"/>
            <a:ext cx="7395514" cy="1575510"/>
          </a:xfrm>
          <a:custGeom>
            <a:avLst/>
            <a:gdLst/>
            <a:ahLst/>
            <a:cxnLst/>
            <a:rect r="r" b="b" t="t" l="l"/>
            <a:pathLst>
              <a:path h="1575510" w="7395514">
                <a:moveTo>
                  <a:pt x="0" y="0"/>
                </a:moveTo>
                <a:lnTo>
                  <a:pt x="7395514" y="0"/>
                </a:lnTo>
                <a:lnTo>
                  <a:pt x="7395514" y="1575510"/>
                </a:lnTo>
                <a:lnTo>
                  <a:pt x="0" y="1575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164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89541" y="0"/>
            <a:ext cx="9298459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998764" cy="4962989"/>
          </a:xfrm>
          <a:custGeom>
            <a:avLst/>
            <a:gdLst/>
            <a:ahLst/>
            <a:cxnLst/>
            <a:rect r="r" b="b" t="t" l="l"/>
            <a:pathLst>
              <a:path h="4962989" w="10998764">
                <a:moveTo>
                  <a:pt x="0" y="0"/>
                </a:moveTo>
                <a:lnTo>
                  <a:pt x="10998764" y="0"/>
                </a:lnTo>
                <a:lnTo>
                  <a:pt x="10998764" y="4962989"/>
                </a:lnTo>
                <a:lnTo>
                  <a:pt x="0" y="4962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4773" y="4327315"/>
            <a:ext cx="12273227" cy="5959685"/>
          </a:xfrm>
          <a:custGeom>
            <a:avLst/>
            <a:gdLst/>
            <a:ahLst/>
            <a:cxnLst/>
            <a:rect r="r" b="b" t="t" l="l"/>
            <a:pathLst>
              <a:path h="5959685" w="12273227">
                <a:moveTo>
                  <a:pt x="0" y="0"/>
                </a:moveTo>
                <a:lnTo>
                  <a:pt x="12273227" y="0"/>
                </a:lnTo>
                <a:lnTo>
                  <a:pt x="12273227" y="5959685"/>
                </a:lnTo>
                <a:lnTo>
                  <a:pt x="0" y="595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DAGEBisqt78</dc:identifier>
  <dcterms:modified xsi:type="dcterms:W3CDTF">2011-08-01T06:04:30Z</dcterms:modified>
  <cp:revision>1</cp:revision>
  <dc:title>Financial Technology (Fintech)  Technology Presentation in Green White Illustrative Style</dc:title>
</cp:coreProperties>
</file>